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FB4520-F428-4777-8229-5289BF4A7E85}" type="datetimeFigureOut">
              <a:rPr lang="sr-Cyrl-RS" smtClean="0"/>
              <a:t>27.3.2020</a:t>
            </a:fld>
            <a:endParaRPr lang="sr-Cyrl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136C0A-1126-4461-BFE8-601597EB9AFB}" type="slidenum">
              <a:rPr lang="sr-Cyrl-RS" smtClean="0"/>
              <a:t>‹#›</a:t>
            </a:fld>
            <a:endParaRPr lang="sr-Cyrl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RS" sz="6000" dirty="0" smtClean="0"/>
              <a:t>„Огледало на папиру“  </a:t>
            </a:r>
            <a:endParaRPr lang="sr-Cyrl-R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5622448" cy="3240360"/>
          </a:xfrm>
        </p:spPr>
        <p:txBody>
          <a:bodyPr/>
          <a:lstStyle/>
          <a:p>
            <a:pPr algn="ctr"/>
            <a:r>
              <a:rPr lang="sr-Cyrl-RS" dirty="0" smtClean="0"/>
              <a:t>Игра којом распознајемо и именујемо боје, геометријске облике, развијамо моћ опажања, концентрацију, координацију </a:t>
            </a:r>
            <a:r>
              <a:rPr lang="sr-Cyrl-RS" i="1" dirty="0" smtClean="0"/>
              <a:t>око-рука,</a:t>
            </a:r>
            <a:r>
              <a:rPr lang="sr-Cyrl-RS" dirty="0" smtClean="0"/>
              <a:t> фину моторику</a:t>
            </a:r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407805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нам је потребно?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Водене боје, темпере, а могу послужити и боје за колаче</a:t>
            </a:r>
          </a:p>
          <a:p>
            <a:r>
              <a:rPr lang="sr-Cyrl-RS" dirty="0" smtClean="0"/>
              <a:t>Штапићи за уши</a:t>
            </a:r>
          </a:p>
          <a:p>
            <a:r>
              <a:rPr lang="sr-Cyrl-RS" dirty="0" smtClean="0"/>
              <a:t>Фломастери, дрвене или воштане бојице</a:t>
            </a:r>
          </a:p>
          <a:p>
            <a:r>
              <a:rPr lang="sr-Cyrl-RS" dirty="0" smtClean="0"/>
              <a:t>Чист папир А4 формата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sr-Cyrl-RS" dirty="0"/>
          </a:p>
        </p:txBody>
      </p:sp>
      <p:pic>
        <p:nvPicPr>
          <p:cNvPr id="5" name="Picture 4" descr="d:\Desktop\Danijela Bajka\20200325_15174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354562"/>
            <a:ext cx="2352675" cy="1726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Znalezione obrazy dla zapytania: stapici za usi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9" t="10856" r="12804" b="9303"/>
          <a:stretch/>
        </p:blipFill>
        <p:spPr bwMode="auto">
          <a:xfrm>
            <a:off x="1835696" y="4221088"/>
            <a:ext cx="1513114" cy="224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6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Уводни део-прича „Дугине боје“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4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r-Latn-RS" sz="3400" dirty="0">
                <a:latin typeface="+mj-lt"/>
              </a:rPr>
              <a:t>Једном давно све боје света започеле су свађу. Свака је тврдила да је онa најбоља, најважнија, најомиљениja.</a:t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solidFill>
                  <a:srgbClr val="00B050"/>
                </a:solidFill>
                <a:latin typeface="+mj-lt"/>
              </a:rPr>
              <a:t>ЗЕЛЕНА</a:t>
            </a:r>
            <a:r>
              <a:rPr lang="sr-Latn-RS" sz="3400" dirty="0">
                <a:latin typeface="+mj-lt"/>
              </a:rPr>
              <a:t>: „Jа сам најважнија. Знак сам живота и наде. Обојила сам траве, дрвеће и лишће. Без мене би угинуле све животиње. Осврните се и видe</a:t>
            </a:r>
            <a:r>
              <a:rPr lang="sr-Cyrl-RS" sz="3400" dirty="0" smtClean="0">
                <a:latin typeface="+mj-lt"/>
              </a:rPr>
              <a:t>ћете</a:t>
            </a:r>
            <a:r>
              <a:rPr lang="sr-Latn-RS" sz="3400" dirty="0" smtClean="0">
                <a:latin typeface="+mj-lt"/>
              </a:rPr>
              <a:t> </a:t>
            </a:r>
            <a:r>
              <a:rPr lang="sr-Latn-RS" sz="3400" dirty="0">
                <a:latin typeface="+mj-lt"/>
              </a:rPr>
              <a:t>да мене има највише у </a:t>
            </a:r>
            <a:r>
              <a:rPr lang="sr-Latn-RS" sz="3400" dirty="0" smtClean="0">
                <a:latin typeface="+mj-lt"/>
              </a:rPr>
              <a:t>природи</a:t>
            </a:r>
            <a:r>
              <a:rPr lang="sr-Cyrl-RS" sz="3400" dirty="0" smtClean="0">
                <a:latin typeface="+mj-lt"/>
              </a:rPr>
              <a:t>“</a:t>
            </a:r>
            <a:r>
              <a:rPr lang="sr-Latn-RS" sz="3400" dirty="0" smtClean="0">
                <a:latin typeface="+mj-lt"/>
              </a:rPr>
              <a:t>.</a:t>
            </a:r>
            <a:r>
              <a:rPr lang="sr-Latn-RS" sz="3400" dirty="0">
                <a:latin typeface="+mj-lt"/>
              </a:rPr>
              <a:t/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solidFill>
                  <a:srgbClr val="0070C0"/>
                </a:solidFill>
                <a:latin typeface="+mj-lt"/>
              </a:rPr>
              <a:t>ПЛАВА</a:t>
            </a:r>
            <a:r>
              <a:rPr lang="sr-Latn-RS" sz="3400" dirty="0">
                <a:latin typeface="+mj-lt"/>
              </a:rPr>
              <a:t>: </a:t>
            </a:r>
            <a:r>
              <a:rPr lang="sr-Cyrl-RS" sz="3400" dirty="0">
                <a:latin typeface="+mj-lt"/>
              </a:rPr>
              <a:t>„М</a:t>
            </a:r>
            <a:r>
              <a:rPr lang="sr-Latn-RS" sz="3400" dirty="0">
                <a:latin typeface="+mj-lt"/>
              </a:rPr>
              <a:t>ожда те и има највише на земљи, али заборављаш на небо и море где ја владам. Вода је извор живота, а настаје у облацима плавог неба. Небо пространо, мирно и ведро. У животном немиру најпотребније је моје пространство и </a:t>
            </a:r>
            <a:r>
              <a:rPr lang="sr-Latn-RS" sz="3400" dirty="0" smtClean="0">
                <a:latin typeface="+mj-lt"/>
              </a:rPr>
              <a:t>мир</a:t>
            </a:r>
            <a:r>
              <a:rPr lang="sr-Cyrl-RS" sz="3400" dirty="0" smtClean="0">
                <a:latin typeface="+mj-lt"/>
              </a:rPr>
              <a:t>“</a:t>
            </a:r>
            <a:r>
              <a:rPr lang="sr-Latn-RS" sz="3400" dirty="0" smtClean="0">
                <a:latin typeface="+mj-lt"/>
              </a:rPr>
              <a:t>.</a:t>
            </a:r>
            <a:r>
              <a:rPr lang="sr-Latn-RS" sz="3400" dirty="0">
                <a:latin typeface="+mj-lt"/>
              </a:rPr>
              <a:t/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solidFill>
                  <a:srgbClr val="FFC000"/>
                </a:solidFill>
                <a:latin typeface="+mj-lt"/>
              </a:rPr>
              <a:t>ЖУТА</a:t>
            </a:r>
            <a:r>
              <a:rPr lang="sr-Latn-RS" sz="3400" dirty="0">
                <a:latin typeface="+mj-lt"/>
              </a:rPr>
              <a:t>: </a:t>
            </a:r>
            <a:r>
              <a:rPr lang="sr-Cyrl-RS" sz="3400" dirty="0">
                <a:latin typeface="+mj-lt"/>
              </a:rPr>
              <a:t>„Ах</a:t>
            </a:r>
            <a:r>
              <a:rPr lang="sr-Latn-RS" sz="3400" dirty="0">
                <a:latin typeface="+mj-lt"/>
              </a:rPr>
              <a:t>, ви сте тако озбиљне! Ја доносим смех, весеље и топлину.Сунце је жуто, зв</a:t>
            </a:r>
            <a:r>
              <a:rPr lang="sr-Cyrl-RS" sz="3400" dirty="0">
                <a:latin typeface="+mj-lt"/>
              </a:rPr>
              <a:t>е</a:t>
            </a:r>
            <a:r>
              <a:rPr lang="sr-Latn-RS" sz="3400" dirty="0">
                <a:latin typeface="+mj-lt"/>
              </a:rPr>
              <a:t>зде су жуте. Сваки пут кад погледаш сунцокрет свет се </a:t>
            </a:r>
            <a:r>
              <a:rPr lang="sr-Cyrl-RS" sz="3400" dirty="0">
                <a:latin typeface="+mj-lt"/>
              </a:rPr>
              <a:t>насмеши</a:t>
            </a:r>
            <a:r>
              <a:rPr lang="sr-Latn-RS" sz="3400" dirty="0">
                <a:latin typeface="+mj-lt"/>
              </a:rPr>
              <a:t>. Без мене не би било </a:t>
            </a:r>
            <a:r>
              <a:rPr lang="sr-Latn-RS" sz="3400" dirty="0" smtClean="0">
                <a:latin typeface="+mj-lt"/>
              </a:rPr>
              <a:t>забаве</a:t>
            </a:r>
            <a:r>
              <a:rPr lang="sr-Cyrl-RS" sz="3400" dirty="0" smtClean="0">
                <a:latin typeface="+mj-lt"/>
              </a:rPr>
              <a:t>“.</a:t>
            </a:r>
            <a:r>
              <a:rPr lang="sr-Latn-RS" sz="3400" dirty="0">
                <a:latin typeface="+mj-lt"/>
              </a:rPr>
              <a:t/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solidFill>
                  <a:schemeClr val="accent6"/>
                </a:solidFill>
                <a:latin typeface="+mj-lt"/>
              </a:rPr>
              <a:t>НАРАН</a:t>
            </a:r>
            <a:r>
              <a:rPr lang="sr-Cyrl-RS" sz="3400" dirty="0">
                <a:solidFill>
                  <a:schemeClr val="accent6"/>
                </a:solidFill>
                <a:latin typeface="+mj-lt"/>
              </a:rPr>
              <a:t>Џ</a:t>
            </a:r>
            <a:r>
              <a:rPr lang="sr-Latn-RS" sz="3400" dirty="0">
                <a:solidFill>
                  <a:schemeClr val="accent6"/>
                </a:solidFill>
                <a:latin typeface="+mj-lt"/>
              </a:rPr>
              <a:t>АСТА</a:t>
            </a:r>
            <a:r>
              <a:rPr lang="sr-Latn-RS" sz="3400" dirty="0">
                <a:latin typeface="+mj-lt"/>
              </a:rPr>
              <a:t>: </a:t>
            </a:r>
            <a:r>
              <a:rPr lang="sr-Cyrl-RS" sz="3400" dirty="0">
                <a:latin typeface="+mj-lt"/>
              </a:rPr>
              <a:t>„Ј</a:t>
            </a:r>
            <a:r>
              <a:rPr lang="sr-Latn-RS" sz="3400" dirty="0">
                <a:latin typeface="+mj-lt"/>
              </a:rPr>
              <a:t>а сам боја снаге и здравља. Ретка сам али драгоцена. </a:t>
            </a:r>
            <a:r>
              <a:rPr lang="sr-Cyrl-RS" sz="3400" dirty="0">
                <a:latin typeface="+mj-lt"/>
              </a:rPr>
              <a:t>Храним</a:t>
            </a:r>
            <a:r>
              <a:rPr lang="sr-Latn-RS" sz="3400" dirty="0">
                <a:latin typeface="+mj-lt"/>
              </a:rPr>
              <a:t> људско тело јер доносим најважније витамине. Сетите се мркве, наран</a:t>
            </a:r>
            <a:r>
              <a:rPr lang="sr-Cyrl-RS" sz="3400" dirty="0">
                <a:latin typeface="+mj-lt"/>
              </a:rPr>
              <a:t>џ</a:t>
            </a:r>
            <a:r>
              <a:rPr lang="sr-Latn-RS" sz="3400" dirty="0">
                <a:latin typeface="+mj-lt"/>
              </a:rPr>
              <a:t>е, диње...Кад испуним небо у зору или сутон својом бљештавом </a:t>
            </a:r>
            <a:r>
              <a:rPr lang="sr-Cyrl-RS" sz="3400" dirty="0">
                <a:latin typeface="+mj-lt"/>
              </a:rPr>
              <a:t>л</a:t>
            </a:r>
            <a:r>
              <a:rPr lang="sr-Latn-RS" sz="3400" dirty="0">
                <a:latin typeface="+mj-lt"/>
              </a:rPr>
              <a:t>епотом ни на једну од вас нитко ни не помисли</a:t>
            </a:r>
            <a:r>
              <a:rPr lang="sr-Latn-RS" sz="3400" dirty="0" smtClean="0">
                <a:latin typeface="+mj-lt"/>
              </a:rPr>
              <a:t>...</a:t>
            </a:r>
            <a:r>
              <a:rPr lang="sr-Cyrl-RS" sz="3400" dirty="0" smtClean="0">
                <a:latin typeface="+mj-lt"/>
              </a:rPr>
              <a:t>“</a:t>
            </a:r>
            <a:r>
              <a:rPr lang="sr-Latn-RS" sz="3400" dirty="0">
                <a:latin typeface="+mj-lt"/>
              </a:rPr>
              <a:t/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solidFill>
                  <a:srgbClr val="FF0000"/>
                </a:solidFill>
                <a:latin typeface="+mj-lt"/>
              </a:rPr>
              <a:t>ЦРВЕНА</a:t>
            </a:r>
            <a:r>
              <a:rPr lang="sr-Latn-RS" sz="3400" dirty="0">
                <a:latin typeface="+mj-lt"/>
              </a:rPr>
              <a:t>: </a:t>
            </a:r>
            <a:r>
              <a:rPr lang="sr-Cyrl-RS" sz="3400" dirty="0">
                <a:latin typeface="+mj-lt"/>
              </a:rPr>
              <a:t>„А</a:t>
            </a:r>
            <a:r>
              <a:rPr lang="sr-Latn-RS" sz="3400" dirty="0">
                <a:latin typeface="+mj-lt"/>
              </a:rPr>
              <a:t> ја, ја сам владарица сви</a:t>
            </a:r>
            <a:r>
              <a:rPr lang="sr-Cyrl-RS" sz="3400" dirty="0">
                <a:latin typeface="+mj-lt"/>
              </a:rPr>
              <a:t>х</a:t>
            </a:r>
            <a:r>
              <a:rPr lang="sr-Latn-RS" sz="3400" dirty="0">
                <a:latin typeface="+mj-lt"/>
              </a:rPr>
              <a:t> вас, крв живота. Боја сам опасности и храбрости...без мене би Земља била хладна попут Месеца. Ја сам боја љубави и страсти, ружа и </a:t>
            </a:r>
            <a:r>
              <a:rPr lang="sr-Latn-RS" sz="3400" dirty="0" smtClean="0">
                <a:latin typeface="+mj-lt"/>
              </a:rPr>
              <a:t>макова</a:t>
            </a:r>
            <a:r>
              <a:rPr lang="sr-Cyrl-RS" sz="3400" dirty="0" smtClean="0">
                <a:latin typeface="+mj-lt"/>
              </a:rPr>
              <a:t>“.</a:t>
            </a:r>
            <a:r>
              <a:rPr lang="sr-Latn-RS" sz="3400" dirty="0">
                <a:latin typeface="+mj-lt"/>
              </a:rPr>
              <a:t/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latin typeface="+mj-lt"/>
              </a:rPr>
              <a:t> </a:t>
            </a:r>
            <a:br>
              <a:rPr lang="sr-Latn-RS" sz="3400" dirty="0">
                <a:latin typeface="+mj-lt"/>
              </a:rPr>
            </a:br>
            <a:r>
              <a:rPr lang="sr-Latn-RS" sz="3400" dirty="0">
                <a:latin typeface="+mj-lt"/>
              </a:rPr>
              <a:t>Боје су наставиле</a:t>
            </a:r>
            <a:r>
              <a:rPr lang="sr-Cyrl-RS" sz="3400" dirty="0">
                <a:latin typeface="+mj-lt"/>
              </a:rPr>
              <a:t> да се</a:t>
            </a:r>
            <a:r>
              <a:rPr lang="sr-Latn-RS" sz="3400" dirty="0">
                <a:latin typeface="+mj-lt"/>
              </a:rPr>
              <a:t> хвал</a:t>
            </a:r>
            <a:r>
              <a:rPr lang="sr-Cyrl-RS" sz="3400" dirty="0">
                <a:latin typeface="+mj-lt"/>
              </a:rPr>
              <a:t>е</a:t>
            </a:r>
            <a:r>
              <a:rPr lang="sr-Latn-RS" sz="3400" dirty="0">
                <a:latin typeface="+mj-lt"/>
              </a:rPr>
              <a:t>, њихова свађа је била све гласнија и гласнија.</a:t>
            </a:r>
            <a:r>
              <a:rPr lang="sr-Cyrl-RS" sz="3400" dirty="0">
                <a:latin typeface="+mj-lt"/>
              </a:rPr>
              <a:t> О</a:t>
            </a:r>
            <a:r>
              <a:rPr lang="sr-Latn-RS" sz="3400" dirty="0">
                <a:latin typeface="+mj-lt"/>
              </a:rPr>
              <a:t>дједном с</a:t>
            </a:r>
            <a:r>
              <a:rPr lang="sr-Cyrl-RS" sz="3400" dirty="0">
                <a:latin typeface="+mj-lt"/>
              </a:rPr>
              <a:t>е</a:t>
            </a:r>
            <a:r>
              <a:rPr lang="sr-Latn-RS" sz="3400" dirty="0">
                <a:latin typeface="+mj-lt"/>
              </a:rPr>
              <a:t> смрачило...облаци су прекрили </a:t>
            </a:r>
            <a:r>
              <a:rPr lang="sr-Cyrl-RS" sz="3400" dirty="0">
                <a:latin typeface="+mj-lt"/>
              </a:rPr>
              <a:t>С</a:t>
            </a:r>
            <a:r>
              <a:rPr lang="sr-Latn-RS" sz="3400" dirty="0">
                <a:latin typeface="+mj-lt"/>
              </a:rPr>
              <a:t>унце, а небо је постало сиво. Бљеснула је сјајна светлост, зачуо се гром и прасак..почела је </a:t>
            </a:r>
            <a:r>
              <a:rPr lang="sr-Cyrl-RS" sz="3400" dirty="0">
                <a:latin typeface="+mj-lt"/>
              </a:rPr>
              <a:t>да пада </a:t>
            </a:r>
            <a:r>
              <a:rPr lang="sr-Latn-RS" sz="3400" dirty="0">
                <a:latin typeface="+mj-lt"/>
              </a:rPr>
              <a:t>киша, а боје су се од страха</a:t>
            </a:r>
            <a:r>
              <a:rPr lang="sr-Cyrl-RS" sz="3400" dirty="0">
                <a:latin typeface="+mj-lt"/>
              </a:rPr>
              <a:t> приближиле једна другој</a:t>
            </a:r>
            <a:r>
              <a:rPr lang="sr-Latn-RS" sz="3400" dirty="0">
                <a:latin typeface="+mj-lt"/>
              </a:rPr>
              <a:t>.Тада је небо проговорило:</a:t>
            </a:r>
            <a:br>
              <a:rPr lang="sr-Latn-RS" sz="3400" dirty="0">
                <a:latin typeface="+mj-lt"/>
              </a:rPr>
            </a:br>
            <a:r>
              <a:rPr lang="sr-Cyrl-RS" sz="3400" dirty="0">
                <a:latin typeface="+mj-lt"/>
              </a:rPr>
              <a:t>-</a:t>
            </a:r>
            <a:r>
              <a:rPr lang="sr-Latn-RS" sz="3400" dirty="0">
                <a:latin typeface="+mj-lt"/>
              </a:rPr>
              <a:t>Ви</a:t>
            </a:r>
            <a:r>
              <a:rPr lang="sr-Cyrl-RS" sz="3400" dirty="0">
                <a:latin typeface="+mj-lt"/>
              </a:rPr>
              <a:t>, смешне </a:t>
            </a:r>
            <a:r>
              <a:rPr lang="sr-Latn-RS" sz="3400" dirty="0">
                <a:latin typeface="+mj-lt"/>
              </a:rPr>
              <a:t>боје! Зашто се свађате? Зар не знате да је свака од вас створена за посебну сврху!Свака од вас је јединствена. Све сте потребне и важне! Дођите к</a:t>
            </a:r>
            <a:r>
              <a:rPr lang="sr-Cyrl-RS" sz="3400" dirty="0">
                <a:latin typeface="+mj-lt"/>
              </a:rPr>
              <a:t>а</a:t>
            </a:r>
            <a:r>
              <a:rPr lang="sr-Latn-RS" sz="3400" dirty="0">
                <a:latin typeface="+mj-lt"/>
              </a:rPr>
              <a:t> мени! Заједно ће те заблистати на небеском своду, ваше ће разнобојно јединство бити знак љубави и мира!</a:t>
            </a:r>
            <a:br>
              <a:rPr lang="sr-Latn-RS" sz="3400" dirty="0">
                <a:latin typeface="+mj-lt"/>
              </a:rPr>
            </a:br>
            <a:endParaRPr lang="sr-Latn-RS" sz="3400" dirty="0">
              <a:latin typeface="+mj-lt"/>
            </a:endParaRPr>
          </a:p>
          <a:p>
            <a:pPr marL="0" indent="0">
              <a:buNone/>
            </a:pPr>
            <a:r>
              <a:rPr lang="sr-Cyrl-RS" sz="3400" dirty="0">
                <a:latin typeface="+mj-lt"/>
              </a:rPr>
              <a:t>С</a:t>
            </a:r>
            <a:r>
              <a:rPr lang="sr-Latn-RS" sz="3400" dirty="0">
                <a:latin typeface="+mj-lt"/>
              </a:rPr>
              <a:t>ваки пут кад пада киша, на небу се јавља дуга. Кад год је угледате сетите се да сте</a:t>
            </a:r>
            <a:r>
              <a:rPr lang="sr-Cyrl-RS" sz="3400" dirty="0">
                <a:latin typeface="+mj-lt"/>
              </a:rPr>
              <a:t> јединствени али и</a:t>
            </a:r>
            <a:r>
              <a:rPr lang="sr-Latn-RS" sz="3400" dirty="0">
                <a:latin typeface="+mj-lt"/>
              </a:rPr>
              <a:t> потребни једни другима да би градили заједнички бољи</a:t>
            </a:r>
            <a:r>
              <a:rPr lang="sr-Cyrl-RS" sz="3400" dirty="0">
                <a:latin typeface="+mj-lt"/>
              </a:rPr>
              <a:t>, веселији</a:t>
            </a:r>
            <a:r>
              <a:rPr lang="sr-Latn-RS" sz="3400" dirty="0">
                <a:latin typeface="+mj-lt"/>
              </a:rPr>
              <a:t> и праведнији свет</a:t>
            </a:r>
            <a:r>
              <a:rPr lang="sr-Cyrl-RS" sz="3400" dirty="0">
                <a:latin typeface="+mj-lt"/>
              </a:rPr>
              <a:t>!</a:t>
            </a:r>
            <a:endParaRPr lang="sr-Latn-RS" sz="3400" dirty="0">
              <a:latin typeface="+mj-lt"/>
            </a:endParaRP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4017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sr-Cyrl-RS" dirty="0" smtClean="0"/>
              <a:t>                   Корак 1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Бојимо врхове штапића за уши, именујемо боје</a:t>
            </a:r>
          </a:p>
          <a:p>
            <a:r>
              <a:rPr lang="sr-Cyrl-RS" dirty="0" smtClean="0"/>
              <a:t>Припремамо папире који ће нам послужити у игри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1026" name="Picture 2" descr="d:\Desktop\Danijela Bajka\20200325_1517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56857"/>
            <a:ext cx="412301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28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38368"/>
          </a:xfrm>
        </p:spPr>
        <p:txBody>
          <a:bodyPr>
            <a:normAutofit/>
          </a:bodyPr>
          <a:lstStyle/>
          <a:p>
            <a:r>
              <a:rPr lang="sr-Cyrl-RS" dirty="0" smtClean="0"/>
              <a:t>                   Корак 2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/>
          <a:lstStyle/>
          <a:p>
            <a:r>
              <a:rPr lang="sr-Cyrl-RS" dirty="0" smtClean="0"/>
              <a:t>Фломастерима или дрвеним бојицама цртамо и бојимо облике које ћемо пресликавати односно правити уз помоћ припремљених и обојених штапића (дозволите деци да их обоје, обраћајући пажњу на штапиће које сте претходно припремили-боје које се налазе на врху-могу бити једнобојне или различитих боја)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5" name="Picture 4" descr="d:\Desktop\Danijela Bajka\20200325_1516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1581150" cy="2068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:\Desktop\Danijela Bajka\20200325_15161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06349"/>
            <a:ext cx="1474470" cy="207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:\Desktop\Danijela Bajka\20200325_15174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54934" y="4553435"/>
            <a:ext cx="2053590" cy="150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d:\Desktop\Danijela Bajka\20200325_151558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50233"/>
            <a:ext cx="1678940" cy="2162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759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</p:spPr>
        <p:txBody>
          <a:bodyPr/>
          <a:lstStyle/>
          <a:p>
            <a:r>
              <a:rPr lang="sr-Cyrl-RS" dirty="0" smtClean="0"/>
              <a:t>                  Корак 3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Започињемо игру „Огледало на папиру“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У току игре присећајте се приче „Дугине боје“,које се боје спомињу у причи, по чему је свака од њих јединствена...(водите их питањима, избегавајте сугестивна питања-питања на које дете може да одговари само са „да“ или „не“), именујте геометријске облике, и шта све можемо да направимо од њих.</a:t>
            </a:r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4" name="Picture 3" descr="d:\Desktop\Danijela Bajka\20200325_15163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800"/>
            <a:ext cx="1696219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:\Desktop\Danijela Bajka\20200325_15170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16015" y="1628800"/>
            <a:ext cx="1647453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4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Вртић „</a:t>
            </a:r>
            <a:r>
              <a:rPr lang="sr-Cyrl-RS" dirty="0" smtClean="0"/>
              <a:t>Бајка“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Млађа група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                                      Васпитачи: Данијела Спасенић</a:t>
            </a:r>
            <a:br>
              <a:rPr lang="sr-Cyrl-RS" dirty="0" smtClean="0"/>
            </a:br>
            <a:r>
              <a:rPr lang="sr-Cyrl-RS" dirty="0" smtClean="0"/>
              <a:t>                                                              Александар Цвејић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55074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230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„Огледало на папиру“  </vt:lpstr>
      <vt:lpstr>Шта нам је потребно?</vt:lpstr>
      <vt:lpstr>Уводни део-прича „Дугине боје“</vt:lpstr>
      <vt:lpstr>                   Корак 1</vt:lpstr>
      <vt:lpstr>                   Корак 2</vt:lpstr>
      <vt:lpstr>                  Корак 3</vt:lpstr>
      <vt:lpstr>Вртић „Бајка“ Млађа група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„Огледало на папиру“</dc:title>
  <dc:creator>KI Sale</dc:creator>
  <cp:lastModifiedBy>KI Sale</cp:lastModifiedBy>
  <cp:revision>9</cp:revision>
  <dcterms:created xsi:type="dcterms:W3CDTF">2020-03-26T13:42:47Z</dcterms:created>
  <dcterms:modified xsi:type="dcterms:W3CDTF">2020-03-27T10:50:57Z</dcterms:modified>
</cp:coreProperties>
</file>