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57" r:id="rId4"/>
    <p:sldId id="261" r:id="rId5"/>
    <p:sldId id="269" r:id="rId6"/>
    <p:sldId id="270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980545D-FC3C-4E14-82B8-73D14323990B}" type="datetimeFigureOut">
              <a:rPr lang="en-US" smtClean="0"/>
              <a:t>23-Mar-20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9D25122-C97D-4B41-A3A4-E7A13472928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9330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545D-FC3C-4E14-82B8-73D14323990B}" type="datetimeFigureOut">
              <a:rPr lang="en-US" smtClean="0"/>
              <a:t>23-Mar-20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5122-C97D-4B41-A3A4-E7A13472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0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545D-FC3C-4E14-82B8-73D14323990B}" type="datetimeFigureOut">
              <a:rPr lang="en-US" smtClean="0"/>
              <a:t>23-Mar-20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5122-C97D-4B41-A3A4-E7A13472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1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545D-FC3C-4E14-82B8-73D14323990B}" type="datetimeFigureOut">
              <a:rPr lang="en-US" smtClean="0"/>
              <a:t>23-Mar-20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5122-C97D-4B41-A3A4-E7A13472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80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980545D-FC3C-4E14-82B8-73D14323990B}" type="datetimeFigureOut">
              <a:rPr lang="en-US" smtClean="0"/>
              <a:t>23-Mar-20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9D25122-C97D-4B41-A3A4-E7A13472928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0177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545D-FC3C-4E14-82B8-73D14323990B}" type="datetimeFigureOut">
              <a:rPr lang="en-US" smtClean="0"/>
              <a:t>23-Mar-20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5122-C97D-4B41-A3A4-E7A13472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659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545D-FC3C-4E14-82B8-73D14323990B}" type="datetimeFigureOut">
              <a:rPr lang="en-US" smtClean="0"/>
              <a:t>23-Mar-20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5122-C97D-4B41-A3A4-E7A13472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007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545D-FC3C-4E14-82B8-73D14323990B}" type="datetimeFigureOut">
              <a:rPr lang="en-US" smtClean="0"/>
              <a:t>23-Mar-20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5122-C97D-4B41-A3A4-E7A13472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3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0545D-FC3C-4E14-82B8-73D14323990B}" type="datetimeFigureOut">
              <a:rPr lang="en-US" smtClean="0"/>
              <a:t>23-Mar-20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5122-C97D-4B41-A3A4-E7A13472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8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980545D-FC3C-4E14-82B8-73D14323990B}" type="datetimeFigureOut">
              <a:rPr lang="en-US" smtClean="0"/>
              <a:t>23-Mar-20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9D25122-C97D-4B41-A3A4-E7A1347292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47916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980545D-FC3C-4E14-82B8-73D14323990B}" type="datetimeFigureOut">
              <a:rPr lang="en-US" smtClean="0"/>
              <a:t>23-Mar-20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9D25122-C97D-4B41-A3A4-E7A134729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4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980545D-FC3C-4E14-82B8-73D14323990B}" type="datetimeFigureOut">
              <a:rPr lang="en-US" smtClean="0"/>
              <a:t>23-Mar-20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9D25122-C97D-4B41-A3A4-E7A13472928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195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КОЦКа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6771" y="3810001"/>
            <a:ext cx="8534400" cy="2911476"/>
          </a:xfrm>
        </p:spPr>
        <p:txBody>
          <a:bodyPr>
            <a:normAutofit/>
          </a:bodyPr>
          <a:lstStyle/>
          <a:p>
            <a:r>
              <a:rPr lang="sr-Cyrl-RS" sz="3600" dirty="0" smtClean="0"/>
              <a:t>ПРИЧАЛИЦА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41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646408" cy="6344986"/>
          </a:xfrm>
        </p:spPr>
        <p:txBody>
          <a:bodyPr/>
          <a:lstStyle/>
          <a:p>
            <a:pPr algn="r"/>
            <a:r>
              <a:rPr lang="sr-Cyrl-RS" sz="1600" dirty="0" smtClean="0">
                <a:latin typeface="Gabriola" panose="04040605051002020D02" pitchFamily="82" charset="0"/>
              </a:rPr>
              <a:t/>
            </a:r>
            <a:br>
              <a:rPr lang="sr-Cyrl-RS" sz="1600" dirty="0" smtClean="0">
                <a:latin typeface="Gabriola" panose="04040605051002020D02" pitchFamily="82" charset="0"/>
              </a:rPr>
            </a:br>
            <a:r>
              <a:rPr lang="sr-Cyrl-RS" sz="1600" dirty="0">
                <a:latin typeface="Gabriola" panose="04040605051002020D02" pitchFamily="82" charset="0"/>
              </a:rPr>
              <a:t/>
            </a:r>
            <a:br>
              <a:rPr lang="sr-Cyrl-RS" sz="1600" dirty="0">
                <a:latin typeface="Gabriola" panose="04040605051002020D02" pitchFamily="82" charset="0"/>
              </a:rPr>
            </a:br>
            <a:r>
              <a:rPr lang="sr-Cyrl-RS" sz="1600" dirty="0" smtClean="0">
                <a:latin typeface="Gabriola" panose="04040605051002020D02" pitchFamily="82" charset="0"/>
              </a:rPr>
              <a:t/>
            </a:r>
            <a:br>
              <a:rPr lang="sr-Cyrl-RS" sz="1600" dirty="0" smtClean="0">
                <a:latin typeface="Gabriola" panose="04040605051002020D02" pitchFamily="82" charset="0"/>
              </a:rPr>
            </a:br>
            <a:r>
              <a:rPr lang="sr-Cyrl-RS" sz="1600" dirty="0">
                <a:latin typeface="Gabriola" panose="04040605051002020D02" pitchFamily="82" charset="0"/>
              </a:rPr>
              <a:t/>
            </a:r>
            <a:br>
              <a:rPr lang="sr-Cyrl-RS" sz="1600" dirty="0">
                <a:latin typeface="Gabriola" panose="04040605051002020D02" pitchFamily="82" charset="0"/>
              </a:rPr>
            </a:br>
            <a:r>
              <a:rPr lang="sr-Cyrl-RS" sz="1600" dirty="0" smtClean="0">
                <a:latin typeface="Gabriola" panose="04040605051002020D02" pitchFamily="82" charset="0"/>
              </a:rPr>
              <a:t/>
            </a:r>
            <a:br>
              <a:rPr lang="sr-Cyrl-RS" sz="1600" dirty="0" smtClean="0">
                <a:latin typeface="Gabriola" panose="04040605051002020D02" pitchFamily="82" charset="0"/>
              </a:rPr>
            </a:br>
            <a:r>
              <a:rPr lang="sr-Cyrl-RS" sz="1600" dirty="0">
                <a:latin typeface="Gabriola" panose="04040605051002020D02" pitchFamily="82" charset="0"/>
              </a:rPr>
              <a:t/>
            </a:r>
            <a:br>
              <a:rPr lang="sr-Cyrl-RS" sz="1600" dirty="0">
                <a:latin typeface="Gabriola" panose="04040605051002020D02" pitchFamily="82" charset="0"/>
              </a:rPr>
            </a:br>
            <a:r>
              <a:rPr lang="sr-Cyrl-RS" sz="1600" dirty="0" smtClean="0">
                <a:latin typeface="Gabriola" panose="04040605051002020D02" pitchFamily="82" charset="0"/>
              </a:rPr>
              <a:t/>
            </a:r>
            <a:br>
              <a:rPr lang="sr-Cyrl-RS" sz="1600" dirty="0" smtClean="0">
                <a:latin typeface="Gabriola" panose="04040605051002020D02" pitchFamily="82" charset="0"/>
              </a:rPr>
            </a:br>
            <a:r>
              <a:rPr lang="sr-Cyrl-RS" sz="1600" dirty="0">
                <a:latin typeface="Gabriola" panose="04040605051002020D02" pitchFamily="82" charset="0"/>
              </a:rPr>
              <a:t/>
            </a:r>
            <a:br>
              <a:rPr lang="sr-Cyrl-RS" sz="1600" dirty="0">
                <a:latin typeface="Gabriola" panose="04040605051002020D02" pitchFamily="82" charset="0"/>
              </a:rPr>
            </a:br>
            <a:r>
              <a:rPr lang="sr-Cyrl-RS" sz="1600" dirty="0" smtClean="0">
                <a:latin typeface="Gabriola" panose="04040605051002020D02" pitchFamily="82" charset="0"/>
              </a:rPr>
              <a:t/>
            </a:r>
            <a:br>
              <a:rPr lang="sr-Cyrl-RS" sz="1600" dirty="0" smtClean="0">
                <a:latin typeface="Gabriola" panose="04040605051002020D02" pitchFamily="82" charset="0"/>
              </a:rPr>
            </a:br>
            <a:r>
              <a:rPr lang="sr-Cyrl-RS" sz="1600" dirty="0">
                <a:latin typeface="Gabriola" panose="04040605051002020D02" pitchFamily="82" charset="0"/>
              </a:rPr>
              <a:t/>
            </a:r>
            <a:br>
              <a:rPr lang="sr-Cyrl-RS" sz="1600" dirty="0">
                <a:latin typeface="Gabriola" panose="04040605051002020D02" pitchFamily="82" charset="0"/>
              </a:rPr>
            </a:br>
            <a:r>
              <a:rPr lang="sr-Cyrl-RS" sz="1600" dirty="0" smtClean="0">
                <a:latin typeface="Gabriola" panose="04040605051002020D02" pitchFamily="82" charset="0"/>
              </a:rPr>
              <a:t/>
            </a:r>
            <a:br>
              <a:rPr lang="sr-Cyrl-RS" sz="1600" dirty="0" smtClean="0">
                <a:latin typeface="Gabriola" panose="04040605051002020D02" pitchFamily="82" charset="0"/>
              </a:rPr>
            </a:br>
            <a:r>
              <a:rPr lang="sr-Cyrl-RS" sz="1600" dirty="0">
                <a:latin typeface="Gabriola" panose="04040605051002020D02" pitchFamily="82" charset="0"/>
              </a:rPr>
              <a:t/>
            </a:r>
            <a:br>
              <a:rPr lang="sr-Cyrl-RS" sz="1600" dirty="0">
                <a:latin typeface="Gabriola" panose="04040605051002020D02" pitchFamily="82" charset="0"/>
              </a:rPr>
            </a:br>
            <a:r>
              <a:rPr lang="sr-Cyrl-RS" sz="1600" dirty="0" smtClean="0">
                <a:latin typeface="Gabriola" panose="04040605051002020D02" pitchFamily="82" charset="0"/>
              </a:rPr>
              <a:t/>
            </a:r>
            <a:br>
              <a:rPr lang="sr-Cyrl-RS" sz="1600" dirty="0" smtClean="0">
                <a:latin typeface="Gabriola" panose="04040605051002020D02" pitchFamily="82" charset="0"/>
              </a:rPr>
            </a:br>
            <a:r>
              <a:rPr lang="sr-Cyrl-RS" sz="1600" dirty="0">
                <a:latin typeface="Gabriola" panose="04040605051002020D02" pitchFamily="82" charset="0"/>
              </a:rPr>
              <a:t/>
            </a:r>
            <a:br>
              <a:rPr lang="sr-Cyrl-RS" sz="1600" dirty="0">
                <a:latin typeface="Gabriola" panose="04040605051002020D02" pitchFamily="82" charset="0"/>
              </a:rPr>
            </a:br>
            <a:r>
              <a:rPr lang="sr-Cyrl-RS" sz="1600" dirty="0" smtClean="0">
                <a:latin typeface="Gabriola" panose="04040605051002020D02" pitchFamily="82" charset="0"/>
              </a:rPr>
              <a:t/>
            </a:r>
            <a:br>
              <a:rPr lang="sr-Cyrl-RS" sz="1600" dirty="0" smtClean="0">
                <a:latin typeface="Gabriola" panose="04040605051002020D02" pitchFamily="82" charset="0"/>
              </a:rPr>
            </a:br>
            <a:r>
              <a:rPr lang="sr-Cyrl-RS" sz="1600" dirty="0">
                <a:latin typeface="Gabriola" panose="04040605051002020D02" pitchFamily="82" charset="0"/>
              </a:rPr>
              <a:t/>
            </a:r>
            <a:br>
              <a:rPr lang="sr-Cyrl-RS" sz="1600" dirty="0">
                <a:latin typeface="Gabriola" panose="04040605051002020D02" pitchFamily="82" charset="0"/>
              </a:rPr>
            </a:br>
            <a:r>
              <a:rPr lang="sr-Cyrl-RS" sz="1600" dirty="0" smtClean="0">
                <a:latin typeface="Gabriola" panose="04040605051002020D02" pitchFamily="82" charset="0"/>
              </a:rPr>
              <a:t/>
            </a:r>
            <a:br>
              <a:rPr lang="sr-Cyrl-RS" sz="1600" dirty="0" smtClean="0">
                <a:latin typeface="Gabriola" panose="04040605051002020D02" pitchFamily="82" charset="0"/>
              </a:rPr>
            </a:br>
            <a:r>
              <a:rPr lang="sr-Cyrl-RS" sz="1600" dirty="0" smtClean="0">
                <a:latin typeface="Gabriola" panose="04040605051002020D02" pitchFamily="82" charset="0"/>
              </a:rPr>
              <a:t/>
            </a:r>
            <a:br>
              <a:rPr lang="sr-Cyrl-RS" sz="1600" dirty="0" smtClean="0">
                <a:latin typeface="Gabriola" panose="04040605051002020D02" pitchFamily="82" charset="0"/>
              </a:rPr>
            </a:br>
            <a:r>
              <a:rPr lang="sr-Cyrl-RS" sz="1600" dirty="0">
                <a:latin typeface="Gabriola" panose="04040605051002020D02" pitchFamily="82" charset="0"/>
              </a:rPr>
              <a:t/>
            </a:r>
            <a:br>
              <a:rPr lang="sr-Cyrl-RS" sz="1600" dirty="0">
                <a:latin typeface="Gabriola" panose="04040605051002020D02" pitchFamily="82" charset="0"/>
              </a:rPr>
            </a:br>
            <a:r>
              <a:rPr lang="sr-Cyrl-RS" sz="1600" dirty="0" smtClean="0">
                <a:latin typeface="Gabriola" panose="04040605051002020D02" pitchFamily="82" charset="0"/>
              </a:rPr>
              <a:t/>
            </a:r>
            <a:br>
              <a:rPr lang="sr-Cyrl-RS" sz="1600" dirty="0" smtClean="0">
                <a:latin typeface="Gabriola" panose="04040605051002020D02" pitchFamily="82" charset="0"/>
              </a:rPr>
            </a:br>
            <a:r>
              <a:rPr lang="sr-Cyrl-RS" sz="1600" dirty="0">
                <a:latin typeface="Gabriola" panose="04040605051002020D02" pitchFamily="82" charset="0"/>
              </a:rPr>
              <a:t/>
            </a:r>
            <a:br>
              <a:rPr lang="sr-Cyrl-RS" sz="1600" dirty="0">
                <a:latin typeface="Gabriola" panose="04040605051002020D02" pitchFamily="82" charset="0"/>
              </a:rPr>
            </a:br>
            <a:r>
              <a:rPr lang="sr-Cyrl-RS" sz="1600" dirty="0" smtClean="0">
                <a:latin typeface="Gabriola" panose="04040605051002020D02" pitchFamily="82" charset="0"/>
              </a:rPr>
              <a:t/>
            </a:r>
            <a:br>
              <a:rPr lang="sr-Cyrl-RS" sz="1600" dirty="0" smtClean="0">
                <a:latin typeface="Gabriola" panose="04040605051002020D02" pitchFamily="82" charset="0"/>
              </a:rPr>
            </a:br>
            <a:r>
              <a:rPr lang="sr-Cyrl-RS" sz="1600" dirty="0">
                <a:latin typeface="Gabriola" panose="04040605051002020D02" pitchFamily="82" charset="0"/>
              </a:rPr>
              <a:t/>
            </a:r>
            <a:br>
              <a:rPr lang="sr-Cyrl-RS" sz="1600" dirty="0">
                <a:latin typeface="Gabriola" panose="04040605051002020D02" pitchFamily="82" charset="0"/>
              </a:rPr>
            </a:br>
            <a:r>
              <a:rPr lang="sr-Cyrl-RS" sz="1600" dirty="0" smtClean="0">
                <a:latin typeface="Gabriola" panose="04040605051002020D02" pitchFamily="82" charset="0"/>
              </a:rPr>
              <a:t/>
            </a:r>
            <a:br>
              <a:rPr lang="sr-Cyrl-RS" sz="1600" dirty="0" smtClean="0">
                <a:latin typeface="Gabriola" panose="04040605051002020D02" pitchFamily="82" charset="0"/>
              </a:rPr>
            </a:br>
            <a:r>
              <a:rPr lang="sr-Cyrl-RS" sz="1600" dirty="0" smtClean="0">
                <a:latin typeface="Gabriola" panose="04040605051002020D02" pitchFamily="82" charset="0"/>
              </a:rPr>
              <a:t>ВАСПИТАЧ </a:t>
            </a:r>
            <a:r>
              <a:rPr lang="sr-Cyrl-RS" sz="2000" dirty="0" smtClean="0">
                <a:latin typeface="Gabriola" panose="04040605051002020D02" pitchFamily="82" charset="0"/>
              </a:rPr>
              <a:t>ИВАНА Шапић</a:t>
            </a:r>
            <a:br>
              <a:rPr lang="sr-Cyrl-RS" sz="2000" dirty="0" smtClean="0">
                <a:latin typeface="Gabriola" panose="04040605051002020D02" pitchFamily="82" charset="0"/>
              </a:rPr>
            </a:br>
            <a:r>
              <a:rPr lang="sr-Cyrl-RS" sz="2000" smtClean="0">
                <a:latin typeface="Gabriola" panose="04040605051002020D02" pitchFamily="82" charset="0"/>
              </a:rPr>
              <a:t> </a:t>
            </a:r>
            <a:r>
              <a:rPr lang="sr-Cyrl-RS" sz="2000" b="1" smtClean="0">
                <a:latin typeface="Gabriola" panose="04040605051002020D02" pitchFamily="82" charset="0"/>
              </a:rPr>
              <a:t>пу.ЧУКАРИЦА</a:t>
            </a:r>
            <a:endParaRPr lang="en-US" sz="20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793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7" y="382385"/>
            <a:ext cx="10308951" cy="1903616"/>
          </a:xfrm>
        </p:spPr>
        <p:txBody>
          <a:bodyPr>
            <a:normAutofit/>
          </a:bodyPr>
          <a:lstStyle/>
          <a:p>
            <a:pPr algn="ctr"/>
            <a:r>
              <a:rPr lang="sr-Cyrl-RS" sz="2000" i="1" cap="small" dirty="0" smtClean="0"/>
              <a:t/>
            </a:r>
            <a:br>
              <a:rPr lang="sr-Cyrl-RS" sz="2000" i="1" cap="small" dirty="0" smtClean="0"/>
            </a:br>
            <a:r>
              <a:rPr lang="sr-Cyrl-RS" sz="2400" b="1" cap="small" dirty="0" smtClean="0">
                <a:latin typeface="Gabriola" panose="04040605051002020D02" pitchFamily="82" charset="0"/>
              </a:rPr>
              <a:t>Активности</a:t>
            </a:r>
            <a:br>
              <a:rPr lang="sr-Cyrl-RS" sz="2400" b="1" cap="small" dirty="0" smtClean="0">
                <a:latin typeface="Gabriola" panose="04040605051002020D02" pitchFamily="82" charset="0"/>
              </a:rPr>
            </a:br>
            <a:r>
              <a:rPr lang="sr-Cyrl-RS" sz="2400" b="1" cap="small" dirty="0" smtClean="0">
                <a:latin typeface="Gabriola" panose="04040605051002020D02" pitchFamily="82" charset="0"/>
              </a:rPr>
              <a:t> које могу претходити</a:t>
            </a:r>
            <a:br>
              <a:rPr lang="sr-Cyrl-RS" sz="2400" b="1" cap="small" dirty="0" smtClean="0">
                <a:latin typeface="Gabriola" panose="04040605051002020D02" pitchFamily="82" charset="0"/>
              </a:rPr>
            </a:br>
            <a:r>
              <a:rPr lang="sr-Cyrl-RS" sz="2400" b="1" cap="small" dirty="0" smtClean="0">
                <a:latin typeface="Gabriola" panose="04040605051002020D02" pitchFamily="82" charset="0"/>
              </a:rPr>
              <a:t> овој игри:</a:t>
            </a:r>
            <a:endParaRPr lang="en-US" sz="2400" b="1" cap="small" dirty="0">
              <a:latin typeface="Gabriola" panose="04040605051002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7" y="2286001"/>
            <a:ext cx="9982379" cy="3593591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Читајте бајке (питајте децу да ли она желе да читају вама, млађа деца могу да читају по сликама)</a:t>
            </a:r>
            <a:endParaRPr lang="ru-RU" sz="2400" b="1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Gabriola" panose="04040605051002020D02" pitchFamily="82" charset="0"/>
              </a:rPr>
              <a:t>	Разговарајте са децом о бајкама које </a:t>
            </a:r>
            <a:r>
              <a:rPr lang="ru-RU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сте прочитали </a:t>
            </a:r>
            <a:r>
              <a:rPr lang="ru-RU" sz="2400" b="1" dirty="0">
                <a:solidFill>
                  <a:schemeClr val="tx1"/>
                </a:solidFill>
                <a:latin typeface="Gabriola" panose="04040605051002020D02" pitchFamily="82" charset="0"/>
              </a:rPr>
              <a:t>( </a:t>
            </a:r>
            <a:r>
              <a:rPr lang="ru-RU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Напр. који </a:t>
            </a:r>
            <a:r>
              <a:rPr lang="ru-RU" sz="2400" b="1" dirty="0">
                <a:solidFill>
                  <a:schemeClr val="tx1"/>
                </a:solidFill>
                <a:latin typeface="Gabriola" panose="04040605051002020D02" pitchFamily="82" charset="0"/>
              </a:rPr>
              <a:t>се ликови </a:t>
            </a:r>
            <a:r>
              <a:rPr lang="ru-RU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спомињу, где се </a:t>
            </a:r>
            <a:r>
              <a:rPr lang="ru-RU" sz="2400" b="1" dirty="0">
                <a:solidFill>
                  <a:schemeClr val="tx1"/>
                </a:solidFill>
                <a:latin typeface="Gabriola" panose="04040605051002020D02" pitchFamily="82" charset="0"/>
              </a:rPr>
              <a:t>радња одвија, </a:t>
            </a:r>
            <a:r>
              <a:rPr lang="ru-RU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изазови </a:t>
            </a:r>
            <a:r>
              <a:rPr lang="ru-RU" sz="2400" b="1" dirty="0">
                <a:solidFill>
                  <a:schemeClr val="tx1"/>
                </a:solidFill>
                <a:latin typeface="Gabriola" panose="04040605051002020D02" pitchFamily="82" charset="0"/>
              </a:rPr>
              <a:t>на </a:t>
            </a:r>
            <a:r>
              <a:rPr lang="ru-RU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које </a:t>
            </a:r>
            <a:r>
              <a:rPr lang="ru-RU" sz="2400" b="1" dirty="0">
                <a:solidFill>
                  <a:schemeClr val="tx1"/>
                </a:solidFill>
                <a:latin typeface="Gabriola" panose="04040605051002020D02" pitchFamily="82" charset="0"/>
              </a:rPr>
              <a:t>су главни ликови </a:t>
            </a:r>
            <a:r>
              <a:rPr lang="ru-RU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наилазили, да ли су и како успели да их савладају, поука </a:t>
            </a:r>
            <a:r>
              <a:rPr lang="ru-RU" sz="2400" b="1" dirty="0">
                <a:solidFill>
                  <a:schemeClr val="tx1"/>
                </a:solidFill>
                <a:latin typeface="Gabriola" panose="04040605051002020D02" pitchFamily="82" charset="0"/>
              </a:rPr>
              <a:t>коју </a:t>
            </a:r>
            <a:r>
              <a:rPr lang="ru-RU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смо уочили ).</a:t>
            </a:r>
            <a:endParaRPr lang="ru-RU" sz="2400" b="1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7882" y="544666"/>
            <a:ext cx="3092117" cy="1196670"/>
          </a:xfrm>
        </p:spPr>
        <p:txBody>
          <a:bodyPr/>
          <a:lstStyle/>
          <a:p>
            <a:pPr algn="ctr"/>
            <a:r>
              <a:rPr lang="sr-Cyrl-RS" sz="2400" dirty="0" smtClean="0">
                <a:latin typeface="Gabriola" panose="04040605051002020D02" pitchFamily="82" charset="0"/>
              </a:rPr>
              <a:t>Шта нам је потребно:</a:t>
            </a: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 smtClean="0">
                <a:latin typeface="Gabriola" panose="04040605051002020D02" pitchFamily="82" charset="0"/>
              </a:rPr>
              <a:t>- Лист блока, хамер или картон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 smtClean="0">
                <a:latin typeface="Gabriola" panose="04040605051002020D02" pitchFamily="82" charset="0"/>
              </a:rPr>
              <a:t>- Маказе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 smtClean="0">
                <a:latin typeface="Gabriola" panose="04040605051002020D02" pitchFamily="82" charset="0"/>
              </a:rPr>
              <a:t>- Лепак</a:t>
            </a:r>
            <a:endParaRPr lang="en-US" sz="2400" dirty="0" smtClean="0">
              <a:latin typeface="Gabriola" panose="04040605051002020D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abriola" panose="04040605051002020D02" pitchFamily="82" charset="0"/>
              </a:rPr>
              <a:t>+ </a:t>
            </a:r>
            <a:r>
              <a:rPr lang="en-US" sz="2400" dirty="0" err="1" smtClean="0">
                <a:latin typeface="Gabriola" panose="04040605051002020D02" pitchFamily="82" charset="0"/>
              </a:rPr>
              <a:t>boje</a:t>
            </a:r>
            <a:r>
              <a:rPr lang="en-US" sz="2400" dirty="0" smtClean="0">
                <a:latin typeface="Gabriola" panose="04040605051002020D02" pitchFamily="82" charset="0"/>
              </a:rPr>
              <a:t> </a:t>
            </a:r>
            <a:r>
              <a:rPr lang="en-US" sz="2400" dirty="0" err="1" smtClean="0">
                <a:latin typeface="Gabriola" panose="04040605051002020D02" pitchFamily="82" charset="0"/>
              </a:rPr>
              <a:t>po</a:t>
            </a:r>
            <a:r>
              <a:rPr lang="en-US" sz="2400" dirty="0" smtClean="0">
                <a:latin typeface="Gabriola" panose="04040605051002020D02" pitchFamily="82" charset="0"/>
              </a:rPr>
              <a:t> </a:t>
            </a:r>
            <a:r>
              <a:rPr lang="en-US" sz="2400" dirty="0" err="1" smtClean="0">
                <a:latin typeface="Gabriola" panose="04040605051002020D02" pitchFamily="82" charset="0"/>
              </a:rPr>
              <a:t>izboru</a:t>
            </a:r>
            <a:r>
              <a:rPr lang="en-US" sz="2400" dirty="0" smtClean="0">
                <a:latin typeface="Gabriola" panose="04040605051002020D02" pitchFamily="82" charset="0"/>
              </a:rPr>
              <a:t> </a:t>
            </a:r>
            <a:r>
              <a:rPr lang="sr-Cyrl-RS" sz="2400" dirty="0" smtClean="0">
                <a:latin typeface="Gabriola" panose="04040605051002020D02" pitchFamily="82" charset="0"/>
              </a:rPr>
              <a:t> за илустрације</a:t>
            </a:r>
            <a:endParaRPr lang="en-US" sz="2400" dirty="0">
              <a:latin typeface="Gabriola" panose="04040605051002020D02" pitchFamily="82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r="9783"/>
          <a:stretch>
            <a:fillRect/>
          </a:stretch>
        </p:blipFill>
        <p:spPr>
          <a:xfrm>
            <a:off x="1578428" y="1468745"/>
            <a:ext cx="4459532" cy="4157856"/>
          </a:xfrm>
        </p:spPr>
      </p:pic>
    </p:spTree>
    <p:extLst>
      <p:ext uri="{BB962C8B-B14F-4D97-AF65-F5344CB8AC3E}">
        <p14:creationId xmlns:p14="http://schemas.microsoft.com/office/powerpoint/2010/main" val="24364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r="9783"/>
          <a:stretch>
            <a:fillRect/>
          </a:stretch>
        </p:blipFill>
        <p:spPr>
          <a:xfrm>
            <a:off x="1348324" y="1441010"/>
            <a:ext cx="4712524" cy="439373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62257" y="293914"/>
            <a:ext cx="3167743" cy="653143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700" dirty="0" smtClean="0"/>
              <a:t>КОРАК </a:t>
            </a:r>
            <a:r>
              <a:rPr lang="sr-Cyrl-RS" sz="2700" dirty="0" smtClean="0"/>
              <a:t>1</a:t>
            </a: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9743" y="685801"/>
            <a:ext cx="4299857" cy="5954486"/>
          </a:xfrm>
        </p:spPr>
        <p:txBody>
          <a:bodyPr>
            <a:normAutofit fontScale="92500" lnSpcReduction="20000"/>
          </a:bodyPr>
          <a:lstStyle/>
          <a:p>
            <a:pPr lvl="0" algn="ctr"/>
            <a:r>
              <a:rPr lang="sr-Cyrl-RS" sz="2600" dirty="0">
                <a:latin typeface="Gabriola" panose="04040605051002020D02" pitchFamily="82" charset="0"/>
              </a:rPr>
              <a:t>На странице коцке залепити </a:t>
            </a:r>
            <a:r>
              <a:rPr lang="sr-Cyrl-RS" sz="2600" b="1" u="sng" dirty="0">
                <a:latin typeface="Gabriola" panose="04040605051002020D02" pitchFamily="82" charset="0"/>
              </a:rPr>
              <a:t>симболе</a:t>
            </a:r>
            <a:r>
              <a:rPr lang="sr-Cyrl-RS" sz="2600" u="sng" dirty="0">
                <a:latin typeface="Gabriola" panose="04040605051002020D02" pitchFamily="82" charset="0"/>
              </a:rPr>
              <a:t> </a:t>
            </a:r>
            <a:r>
              <a:rPr lang="sr-Cyrl-RS" sz="2600" b="1" dirty="0" smtClean="0">
                <a:latin typeface="Gabriola" panose="04040605051002020D02" pitchFamily="82" charset="0"/>
              </a:rPr>
              <a:t> </a:t>
            </a:r>
            <a:r>
              <a:rPr lang="sr-Cyrl-RS" sz="2600" dirty="0">
                <a:latin typeface="Gabriola" panose="04040605051002020D02" pitchFamily="82" charset="0"/>
              </a:rPr>
              <a:t>по неком </a:t>
            </a:r>
            <a:r>
              <a:rPr lang="sr-Cyrl-RS" sz="2600" dirty="0" smtClean="0">
                <a:latin typeface="Gabriola" panose="04040605051002020D02" pitchFamily="82" charset="0"/>
              </a:rPr>
              <a:t>критеријуму</a:t>
            </a:r>
          </a:p>
          <a:p>
            <a:pPr lvl="0" algn="ctr"/>
            <a:r>
              <a:rPr lang="sr-Cyrl-RS" sz="2600" dirty="0" smtClean="0">
                <a:latin typeface="Gabriola" panose="04040605051002020D02" pitchFamily="82" charset="0"/>
              </a:rPr>
              <a:t> </a:t>
            </a:r>
            <a:r>
              <a:rPr lang="sr-Cyrl-RS" sz="2600" dirty="0">
                <a:latin typeface="Gabriola" panose="04040605051002020D02" pitchFamily="82" charset="0"/>
              </a:rPr>
              <a:t>( напр. на страницама једне коцке се могу наћи само </a:t>
            </a:r>
            <a:r>
              <a:rPr lang="sr-Cyrl-RS" sz="2600" b="1" u="sng" dirty="0">
                <a:latin typeface="Gabriola" panose="04040605051002020D02" pitchFamily="82" charset="0"/>
              </a:rPr>
              <a:t>ликови</a:t>
            </a:r>
            <a:r>
              <a:rPr lang="sr-Cyrl-RS" sz="2600" dirty="0">
                <a:latin typeface="Gabriola" panose="04040605051002020D02" pitchFamily="82" charset="0"/>
              </a:rPr>
              <a:t> које ћете користити за бајке </a:t>
            </a:r>
            <a:r>
              <a:rPr lang="sr-Cyrl-RS" sz="2600" dirty="0" smtClean="0">
                <a:latin typeface="Gabriola" panose="04040605051002020D02" pitchFamily="82" charset="0"/>
              </a:rPr>
              <a:t>,</a:t>
            </a:r>
          </a:p>
          <a:p>
            <a:pPr lvl="0" algn="ctr"/>
            <a:r>
              <a:rPr lang="sr-Cyrl-RS" sz="2600" dirty="0" smtClean="0">
                <a:latin typeface="Gabriola" panose="04040605051002020D02" pitchFamily="82" charset="0"/>
              </a:rPr>
              <a:t> </a:t>
            </a:r>
            <a:r>
              <a:rPr lang="sr-Cyrl-RS" sz="2600" dirty="0">
                <a:latin typeface="Gabriola" panose="04040605051002020D02" pitchFamily="82" charset="0"/>
              </a:rPr>
              <a:t>на другој </a:t>
            </a:r>
            <a:r>
              <a:rPr lang="sr-Cyrl-RS" sz="2600" b="1" u="sng" dirty="0">
                <a:latin typeface="Gabriola" panose="04040605051002020D02" pitchFamily="82" charset="0"/>
              </a:rPr>
              <a:t>места</a:t>
            </a:r>
            <a:r>
              <a:rPr lang="sr-Cyrl-RS" sz="2600" dirty="0">
                <a:latin typeface="Gabriola" panose="04040605051002020D02" pitchFamily="82" charset="0"/>
              </a:rPr>
              <a:t> на којима се може одвијати радња, </a:t>
            </a:r>
            <a:endParaRPr lang="sr-Cyrl-RS" sz="2600" dirty="0" smtClean="0">
              <a:latin typeface="Gabriola" panose="04040605051002020D02" pitchFamily="82" charset="0"/>
            </a:endParaRPr>
          </a:p>
          <a:p>
            <a:pPr lvl="0" algn="ctr"/>
            <a:r>
              <a:rPr lang="sr-Cyrl-RS" sz="2600" dirty="0" smtClean="0">
                <a:latin typeface="Gabriola" panose="04040605051002020D02" pitchFamily="82" charset="0"/>
              </a:rPr>
              <a:t>на </a:t>
            </a:r>
            <a:r>
              <a:rPr lang="sr-Cyrl-RS" sz="2600" dirty="0">
                <a:latin typeface="Gabriola" panose="04040605051002020D02" pitchFamily="82" charset="0"/>
              </a:rPr>
              <a:t>трећој </a:t>
            </a:r>
            <a:r>
              <a:rPr lang="sr-Cyrl-RS" sz="2600" b="1" u="sng" dirty="0">
                <a:latin typeface="Gabriola" panose="04040605051002020D02" pitchFamily="82" charset="0"/>
              </a:rPr>
              <a:t>изазови и тешкоће </a:t>
            </a:r>
            <a:r>
              <a:rPr lang="sr-Cyrl-RS" sz="2600" dirty="0">
                <a:latin typeface="Gabriola" panose="04040605051002020D02" pitchFamily="82" charset="0"/>
              </a:rPr>
              <a:t>које се могу десити</a:t>
            </a:r>
            <a:r>
              <a:rPr lang="sr-Cyrl-RS" sz="2600" dirty="0" smtClean="0">
                <a:latin typeface="Gabriola" panose="04040605051002020D02" pitchFamily="82" charset="0"/>
              </a:rPr>
              <a:t>,</a:t>
            </a:r>
          </a:p>
          <a:p>
            <a:pPr lvl="0" algn="ctr"/>
            <a:r>
              <a:rPr lang="sr-Cyrl-RS" sz="2600" dirty="0" smtClean="0">
                <a:latin typeface="Gabriola" panose="04040605051002020D02" pitchFamily="82" charset="0"/>
              </a:rPr>
              <a:t> као и  </a:t>
            </a:r>
            <a:r>
              <a:rPr lang="sr-Cyrl-RS" sz="2600" b="1" u="sng" dirty="0">
                <a:latin typeface="Gabriola" panose="04040605051002020D02" pitchFamily="82" charset="0"/>
              </a:rPr>
              <a:t>средства</a:t>
            </a:r>
            <a:r>
              <a:rPr lang="sr-Cyrl-RS" sz="2600" dirty="0">
                <a:latin typeface="Gabriola" panose="04040605051002020D02" pitchFamily="82" charset="0"/>
              </a:rPr>
              <a:t> која главни ликови могу користити </a:t>
            </a:r>
            <a:r>
              <a:rPr lang="sr-Cyrl-RS" sz="2600" dirty="0" smtClean="0">
                <a:latin typeface="Gabriola" panose="04040605051002020D02" pitchFamily="82" charset="0"/>
              </a:rPr>
              <a:t>...)</a:t>
            </a:r>
            <a:endParaRPr lang="en-US" sz="2600" dirty="0">
              <a:latin typeface="Gabriola" panose="04040605051002020D02" pitchFamily="82" charset="0"/>
            </a:endParaRPr>
          </a:p>
          <a:p>
            <a:pPr lvl="0" algn="ctr"/>
            <a:r>
              <a:rPr lang="sr-Cyrl-RS" sz="2600" dirty="0" smtClean="0">
                <a:latin typeface="Gabriola" panose="04040605051002020D02" pitchFamily="82" charset="0"/>
              </a:rPr>
              <a:t>*Симболе дете </a:t>
            </a:r>
            <a:r>
              <a:rPr lang="sr-Cyrl-RS" sz="2600" dirty="0">
                <a:latin typeface="Gabriola" panose="04040605051002020D02" pitchFamily="82" charset="0"/>
              </a:rPr>
              <a:t>може нацртати или изрезати из часописа.</a:t>
            </a:r>
            <a:endParaRPr lang="en-US" sz="2600" dirty="0">
              <a:latin typeface="Gabriola" panose="04040605051002020D02" pitchFamily="82" charset="0"/>
            </a:endParaRPr>
          </a:p>
          <a:p>
            <a:pPr algn="ctr"/>
            <a:endParaRPr lang="en-US" sz="24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36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87087"/>
            <a:ext cx="10172700" cy="457200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                    КОРАК 2                                                    корак 3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544287"/>
            <a:ext cx="4800600" cy="2612570"/>
          </a:xfrm>
        </p:spPr>
        <p:txBody>
          <a:bodyPr/>
          <a:lstStyle/>
          <a:p>
            <a:pPr algn="ctr"/>
            <a:r>
              <a:rPr lang="ru-RU" sz="1600" dirty="0">
                <a:latin typeface="Gabriola" panose="04040605051002020D02" pitchFamily="82" charset="0"/>
              </a:rPr>
              <a:t>На папиру од блока, хамеру или картону исцртати шаблон </a:t>
            </a:r>
          </a:p>
          <a:p>
            <a:pPr algn="ctr"/>
            <a:r>
              <a:rPr lang="ru-RU" sz="1600" dirty="0">
                <a:latin typeface="Gabriola" panose="04040605051002020D02" pitchFamily="82" charset="0"/>
              </a:rPr>
              <a:t>за израду коцке који може да изгледа овако .</a:t>
            </a:r>
          </a:p>
          <a:p>
            <a:pPr algn="ctr"/>
            <a:r>
              <a:rPr lang="ru-RU" sz="1600" dirty="0">
                <a:latin typeface="Gabriola" panose="04040605051002020D02" pitchFamily="82" charset="0"/>
              </a:rPr>
              <a:t>- Изрежите шаблон, са све деловима који су потребни да би се коцка </a:t>
            </a:r>
            <a:r>
              <a:rPr lang="ru-RU" sz="1600" dirty="0" smtClean="0">
                <a:latin typeface="Gabriola" panose="04040605051002020D02" pitchFamily="82" charset="0"/>
              </a:rPr>
              <a:t>залепила </a:t>
            </a:r>
            <a:r>
              <a:rPr lang="ru-RU" sz="1600" dirty="0">
                <a:latin typeface="Gabriola" panose="04040605051002020D02" pitchFamily="82" charset="0"/>
              </a:rPr>
              <a:t>(на слици приказани су истачканим пољима).</a:t>
            </a:r>
          </a:p>
          <a:p>
            <a:endParaRPr lang="en-US" sz="1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25" y="2909888"/>
            <a:ext cx="3994149" cy="299561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4162" y="544288"/>
            <a:ext cx="4800600" cy="2220683"/>
          </a:xfrm>
        </p:spPr>
        <p:txBody>
          <a:bodyPr/>
          <a:lstStyle/>
          <a:p>
            <a:pPr algn="ctr"/>
            <a:endParaRPr lang="ru-RU" sz="1600" dirty="0" smtClean="0">
              <a:latin typeface="Gabriola" panose="04040605051002020D02" pitchFamily="82" charset="0"/>
            </a:endParaRPr>
          </a:p>
          <a:p>
            <a:pPr algn="ctr"/>
            <a:endParaRPr lang="ru-RU" sz="1600" dirty="0" smtClean="0">
              <a:latin typeface="Gabriola" panose="04040605051002020D02" pitchFamily="82" charset="0"/>
            </a:endParaRPr>
          </a:p>
          <a:p>
            <a:pPr algn="ctr"/>
            <a:endParaRPr lang="ru-RU" sz="1600" dirty="0" smtClean="0">
              <a:latin typeface="Gabriola" panose="04040605051002020D02" pitchFamily="82" charset="0"/>
            </a:endParaRPr>
          </a:p>
          <a:p>
            <a:pPr algn="ctr"/>
            <a:r>
              <a:rPr lang="ru-RU" sz="1600" dirty="0" smtClean="0">
                <a:latin typeface="Gabriola" panose="04040605051002020D02" pitchFamily="82" charset="0"/>
              </a:rPr>
              <a:t>-  </a:t>
            </a:r>
            <a:r>
              <a:rPr lang="ru-RU" sz="1600" dirty="0">
                <a:latin typeface="Gabriola" panose="04040605051002020D02" pitchFamily="82" charset="0"/>
              </a:rPr>
              <a:t>Пре лепљења папир савити по свим линијама.</a:t>
            </a:r>
          </a:p>
          <a:p>
            <a:pPr algn="ctr"/>
            <a:r>
              <a:rPr lang="ru-RU" sz="1600" dirty="0">
                <a:latin typeface="Gabriola" panose="04040605051002020D02" pitchFamily="82" charset="0"/>
              </a:rPr>
              <a:t>- Поступак поновити и са осталим коцкама.</a:t>
            </a:r>
          </a:p>
          <a:p>
            <a:endParaRPr lang="sr-Cyrl-RS" dirty="0" smtClean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388" y="2909888"/>
            <a:ext cx="3994149" cy="2995612"/>
          </a:xfrm>
        </p:spPr>
      </p:pic>
    </p:spTree>
    <p:extLst>
      <p:ext uri="{BB962C8B-B14F-4D97-AF65-F5344CB8AC3E}">
        <p14:creationId xmlns:p14="http://schemas.microsoft.com/office/powerpoint/2010/main" val="569743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r="9783"/>
          <a:stretch>
            <a:fillRect/>
          </a:stretch>
        </p:blipFill>
        <p:spPr>
          <a:xfrm>
            <a:off x="1436913" y="1273029"/>
            <a:ext cx="4743449" cy="442256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7883" y="152401"/>
            <a:ext cx="3092117" cy="892627"/>
          </a:xfrm>
        </p:spPr>
        <p:txBody>
          <a:bodyPr>
            <a:normAutofit/>
          </a:bodyPr>
          <a:lstStyle/>
          <a:p>
            <a:pPr algn="ctr"/>
            <a:r>
              <a:rPr lang="sr-Cyrl-RS" sz="2400" dirty="0">
                <a:latin typeface="Gabriola" panose="04040605051002020D02" pitchFamily="82" charset="0"/>
              </a:rPr>
              <a:t>Оквирно упутство за игру</a:t>
            </a:r>
            <a:endParaRPr lang="en-US" sz="2400" dirty="0">
              <a:latin typeface="Gabriola" panose="04040605051002020D02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37715" y="1045028"/>
            <a:ext cx="4180114" cy="557348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Gabriola" panose="04040605051002020D02" pitchFamily="82" charset="0"/>
              </a:rPr>
              <a:t>Игру започиње дете тако што баци све коцке одједном. Слике које добије на свим коцкама ће користити у креирању своје приче.</a:t>
            </a:r>
          </a:p>
          <a:p>
            <a:pPr algn="ctr"/>
            <a:r>
              <a:rPr lang="ru-RU" sz="2400" dirty="0">
                <a:latin typeface="Gabriola" panose="04040605051002020D02" pitchFamily="82" charset="0"/>
              </a:rPr>
              <a:t>Када дете баци коцку готово сваки пут добијаће другачију комбинацију ликова, објеката, места и изазова које треба да искористи у својој причи. </a:t>
            </a:r>
          </a:p>
          <a:p>
            <a:pPr algn="ctr"/>
            <a:r>
              <a:rPr lang="ru-RU" sz="2400" dirty="0">
                <a:latin typeface="Gabriola" panose="04040605051002020D02" pitchFamily="82" charset="0"/>
              </a:rPr>
              <a:t> Комбинација слика ће бити инспирација за настанак нових, узбудљивих, прича које ће деца (и укућани) моћи да испричају.</a:t>
            </a:r>
          </a:p>
        </p:txBody>
      </p:sp>
    </p:spTree>
    <p:extLst>
      <p:ext uri="{BB962C8B-B14F-4D97-AF65-F5344CB8AC3E}">
        <p14:creationId xmlns:p14="http://schemas.microsoft.com/office/powerpoint/2010/main" val="3799272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4414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>
                <a:latin typeface="Gabriola" panose="04040605051002020D02" pitchFamily="82" charset="0"/>
              </a:rPr>
              <a:t/>
            </a:r>
            <a:br>
              <a:rPr lang="ru-RU" sz="2400" dirty="0">
                <a:latin typeface="Gabriola" panose="04040605051002020D02" pitchFamily="82" charset="0"/>
              </a:rPr>
            </a:br>
            <a:r>
              <a:rPr lang="ru-RU" sz="2400" b="1" dirty="0" smtClean="0">
                <a:latin typeface="Gabriola" panose="04040605051002020D02" pitchFamily="82" charset="0"/>
              </a:rPr>
              <a:t>Коцком </a:t>
            </a:r>
            <a:r>
              <a:rPr lang="ru-RU" sz="2400" b="1" dirty="0">
                <a:latin typeface="Gabriola" panose="04040605051002020D02" pitchFamily="82" charset="0"/>
              </a:rPr>
              <a:t>причалицом ћете </a:t>
            </a:r>
            <a:r>
              <a:rPr lang="ru-RU" sz="2400" b="1" dirty="0" smtClean="0">
                <a:latin typeface="Gabriola" panose="04040605051002020D02" pitchFamily="82" charset="0"/>
              </a:rPr>
              <a:t>пробудити</a:t>
            </a:r>
            <a:br>
              <a:rPr lang="ru-RU" sz="2400" b="1" dirty="0" smtClean="0">
                <a:latin typeface="Gabriola" panose="04040605051002020D02" pitchFamily="82" charset="0"/>
              </a:rPr>
            </a:br>
            <a:r>
              <a:rPr lang="ru-RU" sz="2400" b="1" dirty="0">
                <a:latin typeface="Gabriola" panose="04040605051002020D02" pitchFamily="82" charset="0"/>
              </a:rPr>
              <a:t/>
            </a:r>
            <a:br>
              <a:rPr lang="ru-RU" sz="2400" b="1" dirty="0">
                <a:latin typeface="Gabriola" panose="04040605051002020D02" pitchFamily="82" charset="0"/>
              </a:rPr>
            </a:br>
            <a:r>
              <a:rPr lang="ru-RU" sz="2400" b="1" dirty="0" smtClean="0">
                <a:latin typeface="Gabriola" panose="04040605051002020D02" pitchFamily="82" charset="0"/>
              </a:rPr>
              <a:t> </a:t>
            </a:r>
            <a:r>
              <a:rPr lang="ru-RU" sz="2400" b="1" dirty="0">
                <a:latin typeface="Gabriola" panose="04040605051002020D02" pitchFamily="82" charset="0"/>
              </a:rPr>
              <a:t>дечију </a:t>
            </a:r>
            <a:r>
              <a:rPr lang="ru-RU" sz="2400" b="1" dirty="0" smtClean="0">
                <a:latin typeface="Gabriola" panose="04040605051002020D02" pitchFamily="82" charset="0"/>
              </a:rPr>
              <a:t>имагинацију</a:t>
            </a:r>
            <a:br>
              <a:rPr lang="ru-RU" sz="2400" b="1" dirty="0" smtClean="0">
                <a:latin typeface="Gabriola" panose="04040605051002020D02" pitchFamily="82" charset="0"/>
              </a:rPr>
            </a:br>
            <a:r>
              <a:rPr lang="ru-RU" sz="2400" b="1" dirty="0" smtClean="0">
                <a:latin typeface="Gabriola" panose="04040605051002020D02" pitchFamily="82" charset="0"/>
              </a:rPr>
              <a:t/>
            </a:r>
            <a:br>
              <a:rPr lang="ru-RU" sz="2400" b="1" dirty="0" smtClean="0">
                <a:latin typeface="Gabriola" panose="04040605051002020D02" pitchFamily="82" charset="0"/>
              </a:rPr>
            </a:br>
            <a:r>
              <a:rPr lang="ru-RU" sz="2400" b="1" dirty="0" smtClean="0">
                <a:latin typeface="Gabriola" panose="04040605051002020D02" pitchFamily="82" charset="0"/>
              </a:rPr>
              <a:t> и</a:t>
            </a:r>
            <a:br>
              <a:rPr lang="ru-RU" sz="2400" b="1" dirty="0" smtClean="0">
                <a:latin typeface="Gabriola" panose="04040605051002020D02" pitchFamily="82" charset="0"/>
              </a:rPr>
            </a:br>
            <a:r>
              <a:rPr lang="ru-RU" sz="2400" b="1" dirty="0" smtClean="0">
                <a:latin typeface="Gabriola" panose="04040605051002020D02" pitchFamily="82" charset="0"/>
              </a:rPr>
              <a:t/>
            </a:r>
            <a:br>
              <a:rPr lang="ru-RU" sz="2400" b="1" dirty="0" smtClean="0">
                <a:latin typeface="Gabriola" panose="04040605051002020D02" pitchFamily="82" charset="0"/>
              </a:rPr>
            </a:br>
            <a:r>
              <a:rPr lang="ru-RU" sz="2400" b="1" dirty="0" smtClean="0">
                <a:latin typeface="Gabriola" panose="04040605051002020D02" pitchFamily="82" charset="0"/>
              </a:rPr>
              <a:t> </a:t>
            </a:r>
            <a:r>
              <a:rPr lang="ru-RU" sz="2400" b="1" dirty="0">
                <a:latin typeface="Gabriola" panose="04040605051002020D02" pitchFamily="82" charset="0"/>
              </a:rPr>
              <a:t>подстаћи њихову креативност.</a:t>
            </a:r>
            <a:endParaRPr lang="en-US" sz="24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1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latin typeface="Gabriola" panose="04040605051002020D02" pitchFamily="82" charset="0"/>
              </a:rPr>
              <a:t/>
            </a:r>
            <a:br>
              <a:rPr lang="ru-RU" sz="2400" b="1" dirty="0">
                <a:latin typeface="Gabriola" panose="04040605051002020D02" pitchFamily="82" charset="0"/>
              </a:rPr>
            </a:br>
            <a:r>
              <a:rPr lang="ru-RU" sz="2400" b="1" dirty="0" smtClean="0">
                <a:latin typeface="Gabriola" panose="04040605051002020D02" pitchFamily="82" charset="0"/>
              </a:rPr>
              <a:t>Предлози </a:t>
            </a:r>
            <a:r>
              <a:rPr lang="ru-RU" sz="2400" b="1" dirty="0">
                <a:latin typeface="Gabriola" panose="04040605051002020D02" pitchFamily="82" charset="0"/>
              </a:rPr>
              <a:t>активности који могу </a:t>
            </a:r>
            <a:r>
              <a:rPr lang="ru-RU" sz="2400" b="1" dirty="0" smtClean="0">
                <a:latin typeface="Gabriola" panose="04040605051002020D02" pitchFamily="82" charset="0"/>
              </a:rPr>
              <a:t>уследити</a:t>
            </a:r>
            <a:br>
              <a:rPr lang="ru-RU" sz="2400" b="1" dirty="0" smtClean="0">
                <a:latin typeface="Gabriola" panose="04040605051002020D02" pitchFamily="82" charset="0"/>
              </a:rPr>
            </a:br>
            <a:r>
              <a:rPr lang="ru-RU" sz="2400" b="1" dirty="0" smtClean="0">
                <a:latin typeface="Gabriola" panose="04040605051002020D02" pitchFamily="82" charset="0"/>
              </a:rPr>
              <a:t> </a:t>
            </a:r>
            <a:r>
              <a:rPr lang="ru-RU" sz="2400" b="1" dirty="0">
                <a:latin typeface="Gabriola" panose="04040605051002020D02" pitchFamily="82" charset="0"/>
              </a:rPr>
              <a:t>након игре: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3521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sz="26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Деца </a:t>
            </a:r>
            <a:r>
              <a:rPr lang="ru-RU" sz="2600" b="1" dirty="0">
                <a:solidFill>
                  <a:schemeClr val="tx1"/>
                </a:solidFill>
                <a:latin typeface="Gabriola" panose="04040605051002020D02" pitchFamily="82" charset="0"/>
              </a:rPr>
              <a:t>могу илустровати своју новонасталу причу. 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Уколико </a:t>
            </a:r>
            <a:r>
              <a:rPr lang="ru-RU" sz="2600" b="1" dirty="0">
                <a:solidFill>
                  <a:schemeClr val="tx1"/>
                </a:solidFill>
                <a:latin typeface="Gabriola" panose="04040605051002020D02" pitchFamily="82" charset="0"/>
              </a:rPr>
              <a:t>она нису овладала </a:t>
            </a:r>
            <a:r>
              <a:rPr lang="ru-RU" sz="26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писањем- понудите се да причу запишете Ви (или старија сека или бата).</a:t>
            </a:r>
            <a:endParaRPr lang="ru-RU" sz="2600" b="1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r>
              <a:rPr lang="ru-RU" sz="26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Скупљањем тих илустрација </a:t>
            </a:r>
            <a:r>
              <a:rPr lang="ru-RU" sz="2600" b="1" dirty="0">
                <a:solidFill>
                  <a:schemeClr val="tx1"/>
                </a:solidFill>
                <a:latin typeface="Gabriola" panose="04040605051002020D02" pitchFamily="82" charset="0"/>
              </a:rPr>
              <a:t>може настати јединствена и само ваша </a:t>
            </a:r>
            <a:r>
              <a:rPr lang="ru-RU" sz="26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«књига бајки»  .</a:t>
            </a:r>
            <a:endParaRPr lang="ru-RU" sz="2600" b="1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r>
              <a:rPr lang="ru-RU" sz="26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Можете </a:t>
            </a:r>
            <a:r>
              <a:rPr lang="ru-RU" sz="2600" b="1" dirty="0">
                <a:solidFill>
                  <a:schemeClr val="tx1"/>
                </a:solidFill>
                <a:latin typeface="Gabriola" panose="04040605051002020D02" pitchFamily="82" charset="0"/>
              </a:rPr>
              <a:t>питати дете како би назвало вашу нову збирку бајки.</a:t>
            </a:r>
          </a:p>
          <a:p>
            <a:r>
              <a:rPr lang="ru-RU" sz="26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Уколико </a:t>
            </a:r>
            <a:r>
              <a:rPr lang="ru-RU" sz="2600" b="1" dirty="0">
                <a:solidFill>
                  <a:schemeClr val="tx1"/>
                </a:solidFill>
                <a:latin typeface="Gabriola" panose="04040605051002020D02" pitchFamily="82" charset="0"/>
              </a:rPr>
              <a:t>дете, када поново крене у вртић, пожели да понесе другарима вашу нову књигу </a:t>
            </a:r>
            <a:r>
              <a:rPr lang="ru-RU" sz="26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бајки, у вртићу </a:t>
            </a:r>
            <a:r>
              <a:rPr lang="ru-RU" sz="2600" b="1" dirty="0">
                <a:solidFill>
                  <a:schemeClr val="tx1"/>
                </a:solidFill>
                <a:latin typeface="Gabriola" panose="04040605051002020D02" pitchFamily="82" charset="0"/>
              </a:rPr>
              <a:t>оно може бити у улози приповедача.</a:t>
            </a:r>
          </a:p>
          <a:p>
            <a:r>
              <a:rPr lang="ru-RU" sz="2600" b="1" dirty="0">
                <a:solidFill>
                  <a:schemeClr val="tx1"/>
                </a:solidFill>
                <a:latin typeface="Gabriola" panose="04040605051002020D02" pitchFamily="82" charset="0"/>
              </a:rPr>
              <a:t>Можете израдити ликове </a:t>
            </a:r>
            <a:r>
              <a:rPr lang="ru-RU" sz="26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од картона и </a:t>
            </a:r>
            <a:r>
              <a:rPr lang="ru-RU" sz="2600" b="1" dirty="0">
                <a:solidFill>
                  <a:schemeClr val="tx1"/>
                </a:solidFill>
                <a:latin typeface="Gabriola" panose="04040605051002020D02" pitchFamily="82" charset="0"/>
              </a:rPr>
              <a:t>драматизовати кроз позориште сенки ( израду позоришта сенки можете видети  </a:t>
            </a:r>
            <a:r>
              <a:rPr lang="ru-RU" sz="26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у претходним објавама на сајту ПУ Чукарица).</a:t>
            </a:r>
            <a:endParaRPr lang="ru-RU" sz="2600" b="1" dirty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9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438555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Gabriola" panose="04040605051002020D02" pitchFamily="82" charset="0"/>
              </a:rPr>
              <a:t/>
            </a:r>
            <a:br>
              <a:rPr lang="ru-RU" sz="2400" dirty="0" smtClean="0">
                <a:latin typeface="Gabriola" panose="04040605051002020D02" pitchFamily="82" charset="0"/>
              </a:rPr>
            </a:br>
            <a:r>
              <a:rPr lang="ru-RU" sz="2400" dirty="0" smtClean="0">
                <a:latin typeface="Gabriola" panose="04040605051002020D02" pitchFamily="82" charset="0"/>
              </a:rPr>
              <a:t/>
            </a:r>
            <a:br>
              <a:rPr lang="ru-RU" sz="2400" dirty="0" smtClean="0">
                <a:latin typeface="Gabriola" panose="04040605051002020D02" pitchFamily="82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одрасли,</a:t>
            </a:r>
            <a:br>
              <a:rPr lang="ru-RU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</a:br>
            <a:r>
              <a:rPr lang="ru-RU" sz="2400" b="1" dirty="0">
                <a:solidFill>
                  <a:schemeClr val="tx1"/>
                </a:solidFill>
                <a:latin typeface="Gabriola" panose="04040605051002020D02" pitchFamily="82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Gabriola" panose="04040605051002020D02" pitchFamily="82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Подстичите </a:t>
            </a:r>
            <a:r>
              <a:rPr lang="ru-RU" sz="2400" b="1" dirty="0">
                <a:solidFill>
                  <a:schemeClr val="tx1"/>
                </a:solidFill>
                <a:latin typeface="Gabriola" panose="04040605051002020D02" pitchFamily="82" charset="0"/>
              </a:rPr>
              <a:t>децу на </a:t>
            </a:r>
            <a:r>
              <a:rPr lang="ru-RU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различите игре</a:t>
            </a:r>
            <a:br>
              <a:rPr lang="ru-RU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Gabriola" panose="04040605051002020D02" pitchFamily="82" charset="0"/>
              </a:rPr>
              <a:t>како бисте им </a:t>
            </a:r>
            <a:r>
              <a:rPr lang="ru-RU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дане,</a:t>
            </a:r>
            <a:br>
              <a:rPr lang="ru-RU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 у којима су</a:t>
            </a:r>
            <a:br>
              <a:rPr lang="ru-RU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приморани </a:t>
            </a:r>
            <a:r>
              <a:rPr lang="ru-RU" sz="2400" b="1" dirty="0">
                <a:solidFill>
                  <a:schemeClr val="tx1"/>
                </a:solidFill>
                <a:latin typeface="Gabriola" panose="04040605051002020D02" pitchFamily="82" charset="0"/>
              </a:rPr>
              <a:t>да </a:t>
            </a:r>
            <a:r>
              <a:rPr lang="ru-RU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бораве</a:t>
            </a:r>
            <a:br>
              <a:rPr lang="ru-RU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у </a:t>
            </a:r>
            <a:r>
              <a:rPr lang="ru-RU" sz="2400" b="1" dirty="0">
                <a:solidFill>
                  <a:schemeClr val="tx1"/>
                </a:solidFill>
                <a:latin typeface="Gabriola" panose="04040605051002020D02" pitchFamily="82" charset="0"/>
              </a:rPr>
              <a:t>затвореном </a:t>
            </a:r>
            <a:r>
              <a:rPr lang="ru-RU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простору,</a:t>
            </a:r>
            <a:br>
              <a:rPr lang="ru-RU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Gabriola" panose="04040605051002020D02" pitchFamily="82" charset="0"/>
              </a:rPr>
              <a:t>учинили </a:t>
            </a:r>
            <a:r>
              <a:rPr lang="ru-RU" sz="24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бајковитим...</a:t>
            </a:r>
            <a:endParaRPr lang="en-US" sz="2400" b="1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33816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137</TotalTime>
  <Words>335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Corbel</vt:lpstr>
      <vt:lpstr>Gabriola</vt:lpstr>
      <vt:lpstr>Gill Sans MT</vt:lpstr>
      <vt:lpstr>Impact</vt:lpstr>
      <vt:lpstr>Badge</vt:lpstr>
      <vt:lpstr>КОЦКа</vt:lpstr>
      <vt:lpstr> Активности  које могу претходити  овој игри:</vt:lpstr>
      <vt:lpstr>Шта нам је потребно: </vt:lpstr>
      <vt:lpstr>КОРАК 1 </vt:lpstr>
      <vt:lpstr>                    КОРАК 2                                                    корак 3</vt:lpstr>
      <vt:lpstr>Оквирно упутство за игру</vt:lpstr>
      <vt:lpstr>    Коцком причалицом ћете пробудити   дечију имагинацију   и   подстаћи њихову креативност.</vt:lpstr>
      <vt:lpstr> Предлози активности који могу уследити  након игре:</vt:lpstr>
      <vt:lpstr>  одрасли,  Подстичите децу на различите игре  како бисте им дане,  у којима су приморани да бораве у затвореном простору,  учинили бајковитим...</vt:lpstr>
      <vt:lpstr>                        ВАСПИТАЧ ИВАНА Шапић  пу.ЧУКАРИЦА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КОЦКЕ</dc:title>
  <dc:creator>Windows User</dc:creator>
  <cp:lastModifiedBy>Windows User</cp:lastModifiedBy>
  <cp:revision>25</cp:revision>
  <dcterms:created xsi:type="dcterms:W3CDTF">2020-03-22T20:09:40Z</dcterms:created>
  <dcterms:modified xsi:type="dcterms:W3CDTF">2020-03-23T16:58:08Z</dcterms:modified>
</cp:coreProperties>
</file>